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E7E27FD-95C4-4483-B86C-213B71A5FA52}"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253106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7E27FD-95C4-4483-B86C-213B71A5FA52}"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182742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7E27FD-95C4-4483-B86C-213B71A5FA52}"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328655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7E27FD-95C4-4483-B86C-213B71A5FA52}"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1415863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E27FD-95C4-4483-B86C-213B71A5FA52}"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415063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E7E27FD-95C4-4483-B86C-213B71A5FA52}" type="datetimeFigureOut">
              <a:rPr lang="en-IN" smtClean="0"/>
              <a:t>19-01-2023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218702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E7E27FD-95C4-4483-B86C-213B71A5FA52}" type="datetimeFigureOut">
              <a:rPr lang="en-IN" smtClean="0"/>
              <a:t>19-01-2023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93186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E7E27FD-95C4-4483-B86C-213B71A5FA52}" type="datetimeFigureOut">
              <a:rPr lang="en-IN" smtClean="0"/>
              <a:t>19-01-2023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411431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E27FD-95C4-4483-B86C-213B71A5FA52}" type="datetimeFigureOut">
              <a:rPr lang="en-IN" smtClean="0"/>
              <a:t>19-01-2023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646496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E27FD-95C4-4483-B86C-213B71A5FA52}" type="datetimeFigureOut">
              <a:rPr lang="en-IN" smtClean="0"/>
              <a:t>19-01-2023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210095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E27FD-95C4-4483-B86C-213B71A5FA52}" type="datetimeFigureOut">
              <a:rPr lang="en-IN" smtClean="0"/>
              <a:t>19-01-2023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A6E0E2-1C30-4D82-9432-99D860F799EE}" type="slidenum">
              <a:rPr lang="en-IN" smtClean="0"/>
              <a:t>‹#›</a:t>
            </a:fld>
            <a:endParaRPr lang="en-IN"/>
          </a:p>
        </p:txBody>
      </p:sp>
    </p:spTree>
    <p:extLst>
      <p:ext uri="{BB962C8B-B14F-4D97-AF65-F5344CB8AC3E}">
        <p14:creationId xmlns:p14="http://schemas.microsoft.com/office/powerpoint/2010/main" val="4839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E27FD-95C4-4483-B86C-213B71A5FA52}" type="datetimeFigureOut">
              <a:rPr lang="en-IN" smtClean="0"/>
              <a:t>19-01-2023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6E0E2-1C30-4D82-9432-99D860F799EE}" type="slidenum">
              <a:rPr lang="en-IN" smtClean="0"/>
              <a:t>‹#›</a:t>
            </a:fld>
            <a:endParaRPr lang="en-IN"/>
          </a:p>
        </p:txBody>
      </p:sp>
    </p:spTree>
    <p:extLst>
      <p:ext uri="{BB962C8B-B14F-4D97-AF65-F5344CB8AC3E}">
        <p14:creationId xmlns:p14="http://schemas.microsoft.com/office/powerpoint/2010/main" val="2452450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nleashedsoftware.com/blog/ecommerce-growth-transformation-retail-channe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archsqlserver.techtarget.com/definition/inform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Intelligence</a:t>
            </a:r>
            <a:endParaRPr lang="en-IN" dirty="0"/>
          </a:p>
        </p:txBody>
      </p:sp>
    </p:spTree>
    <p:extLst>
      <p:ext uri="{BB962C8B-B14F-4D97-AF65-F5344CB8AC3E}">
        <p14:creationId xmlns:p14="http://schemas.microsoft.com/office/powerpoint/2010/main" val="349822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Business Intelligence</a:t>
            </a:r>
            <a:endParaRPr lang="en-IN" dirty="0"/>
          </a:p>
        </p:txBody>
      </p:sp>
      <p:sp>
        <p:nvSpPr>
          <p:cNvPr id="3" name="Content Placeholder 2"/>
          <p:cNvSpPr>
            <a:spLocks noGrp="1"/>
          </p:cNvSpPr>
          <p:nvPr>
            <p:ph idx="1"/>
          </p:nvPr>
        </p:nvSpPr>
        <p:spPr/>
        <p:txBody>
          <a:bodyPr/>
          <a:lstStyle/>
          <a:p>
            <a:r>
              <a:rPr lang="en-US" dirty="0"/>
              <a:t>The processes, technologies, and tools needed to turn data into information, information into knowledge, and knowledge into plans that drive profitable business action. Business intelligence encompasses data warehousing, business analytic tools, and content/knowledge management. </a:t>
            </a:r>
            <a:endParaRPr lang="en-IN" dirty="0"/>
          </a:p>
        </p:txBody>
      </p:sp>
    </p:spTree>
    <p:extLst>
      <p:ext uri="{BB962C8B-B14F-4D97-AF65-F5344CB8AC3E}">
        <p14:creationId xmlns:p14="http://schemas.microsoft.com/office/powerpoint/2010/main" val="1757926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34082"/>
          </a:xfrm>
        </p:spPr>
        <p:txBody>
          <a:bodyPr>
            <a:normAutofit fontScale="90000"/>
          </a:bodyPr>
          <a:lstStyle/>
          <a:p>
            <a:r>
              <a:rPr lang="en-US" dirty="0" smtClean="0"/>
              <a:t>Conti…</a:t>
            </a:r>
            <a:endParaRPr lang="en-IN" dirty="0"/>
          </a:p>
        </p:txBody>
      </p:sp>
      <p:sp>
        <p:nvSpPr>
          <p:cNvPr id="3" name="Content Placeholder 2"/>
          <p:cNvSpPr>
            <a:spLocks noGrp="1"/>
          </p:cNvSpPr>
          <p:nvPr>
            <p:ph idx="1"/>
          </p:nvPr>
        </p:nvSpPr>
        <p:spPr>
          <a:xfrm>
            <a:off x="457200" y="980728"/>
            <a:ext cx="8229600" cy="5145435"/>
          </a:xfrm>
        </p:spPr>
        <p:txBody>
          <a:bodyPr>
            <a:normAutofit lnSpcReduction="10000"/>
          </a:bodyPr>
          <a:lstStyle/>
          <a:p>
            <a:r>
              <a:rPr lang="en-US" dirty="0"/>
              <a:t>Data is a collection of raw value elements or facts used for calculating, reasoning, or measuring. Data may be collected, stored, or </a:t>
            </a:r>
            <a:r>
              <a:rPr lang="en-US" dirty="0" smtClean="0"/>
              <a:t>processed</a:t>
            </a:r>
          </a:p>
          <a:p>
            <a:r>
              <a:rPr lang="en-US" dirty="0"/>
              <a:t>Information is the result of collecting and organizing data in way that establishes relationships between data items, which thereby provides context and </a:t>
            </a:r>
            <a:r>
              <a:rPr lang="en-US" dirty="0" smtClean="0"/>
              <a:t>meaning</a:t>
            </a:r>
          </a:p>
          <a:p>
            <a:r>
              <a:rPr lang="en-US" dirty="0" smtClean="0"/>
              <a:t> </a:t>
            </a:r>
            <a:r>
              <a:rPr lang="en-US" dirty="0"/>
              <a:t>Knowledge is the concept of understanding information based on recognized patterns in a way that provides insight to information. </a:t>
            </a:r>
            <a:endParaRPr lang="en-IN" dirty="0"/>
          </a:p>
        </p:txBody>
      </p:sp>
    </p:spTree>
    <p:extLst>
      <p:ext uri="{BB962C8B-B14F-4D97-AF65-F5344CB8AC3E}">
        <p14:creationId xmlns:p14="http://schemas.microsoft.com/office/powerpoint/2010/main" val="289415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Value of Business Intelligence</a:t>
            </a:r>
            <a:endParaRPr lang="en-IN" dirty="0"/>
          </a:p>
        </p:txBody>
      </p:sp>
      <p:sp>
        <p:nvSpPr>
          <p:cNvPr id="3" name="Content Placeholder 2"/>
          <p:cNvSpPr>
            <a:spLocks noGrp="1"/>
          </p:cNvSpPr>
          <p:nvPr>
            <p:ph idx="1"/>
          </p:nvPr>
        </p:nvSpPr>
        <p:spPr>
          <a:xfrm>
            <a:off x="457200" y="1600200"/>
            <a:ext cx="8291264" cy="4925144"/>
          </a:xfrm>
        </p:spPr>
        <p:txBody>
          <a:bodyPr>
            <a:normAutofit fontScale="85000" lnSpcReduction="10000"/>
          </a:bodyPr>
          <a:lstStyle/>
          <a:p>
            <a:pPr algn="just" fontAlgn="base"/>
            <a:r>
              <a:rPr lang="en-US" dirty="0"/>
              <a:t>T</a:t>
            </a:r>
            <a:r>
              <a:rPr lang="en-US" dirty="0" smtClean="0"/>
              <a:t>he </a:t>
            </a:r>
            <a:r>
              <a:rPr lang="en-US" dirty="0"/>
              <a:t>ongoing </a:t>
            </a:r>
            <a:r>
              <a:rPr lang="en-US" b="1" dirty="0">
                <a:hlinkClick r:id="rId2"/>
              </a:rPr>
              <a:t>growth of </a:t>
            </a:r>
            <a:r>
              <a:rPr lang="en-US" b="1" dirty="0" err="1">
                <a:hlinkClick r:id="rId2"/>
              </a:rPr>
              <a:t>eCommerce</a:t>
            </a:r>
            <a:r>
              <a:rPr lang="en-US" dirty="0"/>
              <a:t> that has saturated every market, BI is more important now than ever. Anything a consumer wants is merely a click away and for business owners, this means making smart decisions and knowing where to put their marketing spend. Business intelligence helps to guide those decisions</a:t>
            </a:r>
            <a:r>
              <a:rPr lang="en-US" dirty="0" smtClean="0"/>
              <a:t>.</a:t>
            </a:r>
          </a:p>
          <a:p>
            <a:pPr marL="0" indent="0" algn="just" fontAlgn="base">
              <a:buNone/>
            </a:pPr>
            <a:endParaRPr lang="en-US" dirty="0"/>
          </a:p>
          <a:p>
            <a:pPr algn="just" fontAlgn="base"/>
            <a:r>
              <a:rPr lang="en-US" dirty="0"/>
              <a:t>Some of the benefits of business intelligence are that it improves performance, sales, marketing and long-term customer relationships which are built through better customer experiences. In practical terms, BI delivers value for your </a:t>
            </a:r>
            <a:r>
              <a:rPr lang="en-US" dirty="0" smtClean="0"/>
              <a:t>organization </a:t>
            </a:r>
            <a:r>
              <a:rPr lang="en-US" dirty="0"/>
              <a:t>in the following ways</a:t>
            </a:r>
          </a:p>
          <a:p>
            <a:endParaRPr lang="en-IN" dirty="0"/>
          </a:p>
        </p:txBody>
      </p:sp>
    </p:spTree>
    <p:extLst>
      <p:ext uri="{BB962C8B-B14F-4D97-AF65-F5344CB8AC3E}">
        <p14:creationId xmlns:p14="http://schemas.microsoft.com/office/powerpoint/2010/main" val="2894656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Decision-making</a:t>
            </a:r>
          </a:p>
          <a:p>
            <a:r>
              <a:rPr lang="en-IN" dirty="0"/>
              <a:t>Sales and marketing</a:t>
            </a:r>
          </a:p>
          <a:p>
            <a:r>
              <a:rPr lang="en-IN" dirty="0"/>
              <a:t>Customer experience</a:t>
            </a:r>
          </a:p>
          <a:p>
            <a:r>
              <a:rPr lang="en-IN" dirty="0"/>
              <a:t>Productivity</a:t>
            </a:r>
          </a:p>
          <a:p>
            <a:r>
              <a:rPr lang="en-IN" dirty="0"/>
              <a:t>Data accuracy and </a:t>
            </a:r>
            <a:r>
              <a:rPr lang="en-IN" dirty="0" smtClean="0"/>
              <a:t>compliance</a:t>
            </a:r>
          </a:p>
          <a:p>
            <a:pPr marL="0" indent="0">
              <a:buNone/>
            </a:pPr>
            <a:endParaRPr lang="en-IN" dirty="0"/>
          </a:p>
        </p:txBody>
      </p:sp>
    </p:spTree>
    <p:extLst>
      <p:ext uri="{BB962C8B-B14F-4D97-AF65-F5344CB8AC3E}">
        <p14:creationId xmlns:p14="http://schemas.microsoft.com/office/powerpoint/2010/main" val="1515853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Information Asset and Data Valuation </a:t>
            </a:r>
            <a:endParaRPr lang="en-IN" dirty="0"/>
          </a:p>
        </p:txBody>
      </p:sp>
      <p:sp>
        <p:nvSpPr>
          <p:cNvPr id="3" name="Content Placeholder 2"/>
          <p:cNvSpPr>
            <a:spLocks noGrp="1"/>
          </p:cNvSpPr>
          <p:nvPr>
            <p:ph idx="1"/>
          </p:nvPr>
        </p:nvSpPr>
        <p:spPr/>
        <p:txBody>
          <a:bodyPr/>
          <a:lstStyle/>
          <a:p>
            <a:pPr algn="just"/>
            <a:r>
              <a:rPr lang="en-US" dirty="0"/>
              <a:t>An information asset is </a:t>
            </a:r>
            <a:r>
              <a:rPr lang="en-US" b="1" dirty="0"/>
              <a:t>a body of knowledge that is organized and managed as a single entity</a:t>
            </a:r>
            <a:r>
              <a:rPr lang="en-US" dirty="0"/>
              <a:t>. Like any other corporate asset, an organization's information assets have financial value. That value of the asset increases in direct relationship to the number of people who are able to make use of the information.</a:t>
            </a:r>
            <a:endParaRPr lang="en-IN" dirty="0"/>
          </a:p>
        </p:txBody>
      </p:sp>
    </p:spTree>
    <p:extLst>
      <p:ext uri="{BB962C8B-B14F-4D97-AF65-F5344CB8AC3E}">
        <p14:creationId xmlns:p14="http://schemas.microsoft.com/office/powerpoint/2010/main" val="4101354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152" y="764704"/>
            <a:ext cx="8696328" cy="5472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448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Actionable knowledge</a:t>
            </a:r>
            <a:endParaRPr lang="en-IN" b="1" dirty="0"/>
          </a:p>
        </p:txBody>
      </p:sp>
      <p:sp>
        <p:nvSpPr>
          <p:cNvPr id="3" name="Content Placeholder 2"/>
          <p:cNvSpPr>
            <a:spLocks noGrp="1"/>
          </p:cNvSpPr>
          <p:nvPr>
            <p:ph idx="1"/>
          </p:nvPr>
        </p:nvSpPr>
        <p:spPr/>
        <p:txBody>
          <a:bodyPr/>
          <a:lstStyle/>
          <a:p>
            <a:r>
              <a:rPr lang="en-US" dirty="0" smtClean="0"/>
              <a:t>Actionable knowledge is </a:t>
            </a:r>
            <a:r>
              <a:rPr lang="en-US" dirty="0"/>
              <a:t>about processing and packaging knowledge into formats that can be acted upon to solve practical problems. </a:t>
            </a:r>
          </a:p>
          <a:p>
            <a:r>
              <a:rPr lang="en-US" dirty="0"/>
              <a:t>The term was introduced back in 1993: “Actionable knowledge is not only relevant to the world of practice, it is the knowledge that people use to create that world” </a:t>
            </a:r>
          </a:p>
          <a:p>
            <a:endParaRPr lang="en-IN" dirty="0"/>
          </a:p>
        </p:txBody>
      </p:sp>
    </p:spTree>
    <p:extLst>
      <p:ext uri="{BB962C8B-B14F-4D97-AF65-F5344CB8AC3E}">
        <p14:creationId xmlns:p14="http://schemas.microsoft.com/office/powerpoint/2010/main" val="1105732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Return on investment</a:t>
            </a:r>
            <a:endParaRPr lang="en-IN" b="1" dirty="0"/>
          </a:p>
        </p:txBody>
      </p:sp>
      <p:sp>
        <p:nvSpPr>
          <p:cNvPr id="3" name="Content Placeholder 2"/>
          <p:cNvSpPr>
            <a:spLocks noGrp="1"/>
          </p:cNvSpPr>
          <p:nvPr>
            <p:ph idx="1"/>
          </p:nvPr>
        </p:nvSpPr>
        <p:spPr/>
        <p:txBody>
          <a:bodyPr/>
          <a:lstStyle/>
          <a:p>
            <a:r>
              <a:rPr lang="en-US" dirty="0"/>
              <a:t>To ensure your BI solution is worth it and works in favor of your organization, </a:t>
            </a:r>
            <a:r>
              <a:rPr lang="en-US" b="1" dirty="0"/>
              <a:t>you need to see a return on investment</a:t>
            </a:r>
            <a:r>
              <a:rPr lang="en-US" dirty="0"/>
              <a:t> (ROI) for whatever monetary investment you make in your product.</a:t>
            </a:r>
            <a:endParaRPr lang="en-IN" dirty="0"/>
          </a:p>
        </p:txBody>
      </p:sp>
    </p:spTree>
    <p:extLst>
      <p:ext uri="{BB962C8B-B14F-4D97-AF65-F5344CB8AC3E}">
        <p14:creationId xmlns:p14="http://schemas.microsoft.com/office/powerpoint/2010/main" val="2348001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IN" dirty="0"/>
          </a:p>
        </p:txBody>
      </p:sp>
      <p:sp>
        <p:nvSpPr>
          <p:cNvPr id="3" name="Content Placeholder 2"/>
          <p:cNvSpPr>
            <a:spLocks noGrp="1"/>
          </p:cNvSpPr>
          <p:nvPr>
            <p:ph idx="1"/>
          </p:nvPr>
        </p:nvSpPr>
        <p:spPr/>
        <p:txBody>
          <a:bodyPr>
            <a:normAutofit fontScale="92500"/>
          </a:bodyPr>
          <a:lstStyle/>
          <a:p>
            <a:r>
              <a:rPr lang="en-US" dirty="0"/>
              <a:t>R</a:t>
            </a:r>
            <a:r>
              <a:rPr lang="en-US" dirty="0" smtClean="0"/>
              <a:t>eturn </a:t>
            </a:r>
            <a:r>
              <a:rPr lang="en-US" dirty="0"/>
              <a:t>on investment in business intelligence software isn’t easy, but it’s not impossible. The real difficulty lies in determining which financial advantages can be directly ascribed to your BI system and may be credited to something completely unrelated, such as new staff, a company boom, or tapping a new market.</a:t>
            </a:r>
          </a:p>
          <a:p>
            <a:pPr marL="0" indent="0">
              <a:buNone/>
            </a:pPr>
            <a:r>
              <a:rPr lang="en-US" dirty="0"/>
              <a:t/>
            </a:r>
            <a:br>
              <a:rPr lang="en-US" dirty="0"/>
            </a:br>
            <a:endParaRPr lang="en-IN" dirty="0"/>
          </a:p>
        </p:txBody>
      </p:sp>
    </p:spTree>
    <p:extLst>
      <p:ext uri="{BB962C8B-B14F-4D97-AF65-F5344CB8AC3E}">
        <p14:creationId xmlns:p14="http://schemas.microsoft.com/office/powerpoint/2010/main" val="1672578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a:t>
            </a:r>
            <a:endParaRPr lang="en-I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1600200"/>
            <a:ext cx="804615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147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endParaRPr lang="en-US" dirty="0" smtClean="0"/>
          </a:p>
          <a:p>
            <a:endParaRPr lang="en-US" dirty="0"/>
          </a:p>
          <a:p>
            <a:pPr marL="0" indent="0">
              <a:buNone/>
            </a:pPr>
            <a:r>
              <a:rPr lang="en-US" b="1" dirty="0" smtClean="0"/>
              <a:t>Business Intelligence</a:t>
            </a:r>
          </a:p>
          <a:p>
            <a:r>
              <a:rPr lang="en-US" dirty="0" smtClean="0"/>
              <a:t>Business </a:t>
            </a:r>
            <a:r>
              <a:rPr lang="en-US" dirty="0"/>
              <a:t>intelligence </a:t>
            </a:r>
            <a:r>
              <a:rPr lang="en-US" b="1" dirty="0"/>
              <a:t>combines business analytics, data mining, data visualization, data tools and infrastructure, and best practices to help organizations make more data-driven decisions</a:t>
            </a:r>
            <a:r>
              <a:rPr lang="en-US" dirty="0"/>
              <a:t>.</a:t>
            </a:r>
            <a:endParaRPr lang="en-IN" dirty="0"/>
          </a:p>
        </p:txBody>
      </p:sp>
    </p:spTree>
    <p:extLst>
      <p:ext uri="{BB962C8B-B14F-4D97-AF65-F5344CB8AC3E}">
        <p14:creationId xmlns:p14="http://schemas.microsoft.com/office/powerpoint/2010/main" val="4160455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Intelligence Applications </a:t>
            </a:r>
            <a:endParaRPr lang="en-IN" dirty="0"/>
          </a:p>
        </p:txBody>
      </p:sp>
      <p:sp>
        <p:nvSpPr>
          <p:cNvPr id="3" name="Content Placeholder 2"/>
          <p:cNvSpPr>
            <a:spLocks noGrp="1"/>
          </p:cNvSpPr>
          <p:nvPr>
            <p:ph idx="1"/>
          </p:nvPr>
        </p:nvSpPr>
        <p:spPr/>
        <p:txBody>
          <a:bodyPr/>
          <a:lstStyle/>
          <a:p>
            <a:r>
              <a:rPr lang="en-US" dirty="0"/>
              <a:t>Business intelligence (BI) </a:t>
            </a:r>
            <a:r>
              <a:rPr lang="en-US" b="1" dirty="0"/>
              <a:t>uses software to convert reams of information into bite-sized insights to inform decision-making</a:t>
            </a:r>
            <a:r>
              <a:rPr lang="en-US" dirty="0"/>
              <a:t>. The software receives data from a company's ERP system and other data sets via a sync tool or API. The BI tool then analyzes the data sets and presents findings in reports and dashboards</a:t>
            </a:r>
            <a:endParaRPr lang="en-IN" dirty="0"/>
          </a:p>
        </p:txBody>
      </p:sp>
    </p:spTree>
    <p:extLst>
      <p:ext uri="{BB962C8B-B14F-4D97-AF65-F5344CB8AC3E}">
        <p14:creationId xmlns:p14="http://schemas.microsoft.com/office/powerpoint/2010/main" val="113208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a:t>
            </a:r>
            <a:endParaRPr lang="en-IN"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620044"/>
            <a:ext cx="45720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709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Customer </a:t>
            </a:r>
            <a:r>
              <a:rPr lang="en-IN" dirty="0"/>
              <a:t>Analytics </a:t>
            </a:r>
            <a:endParaRPr lang="en-IN" dirty="0" smtClean="0"/>
          </a:p>
          <a:p>
            <a:r>
              <a:rPr lang="en-IN" dirty="0"/>
              <a:t>Customer </a:t>
            </a:r>
            <a:r>
              <a:rPr lang="en-IN" dirty="0" smtClean="0"/>
              <a:t>profiling</a:t>
            </a:r>
          </a:p>
          <a:p>
            <a:r>
              <a:rPr lang="en-IN" dirty="0"/>
              <a:t>Targeted </a:t>
            </a:r>
            <a:r>
              <a:rPr lang="en-IN" dirty="0" smtClean="0"/>
              <a:t>marketing</a:t>
            </a:r>
          </a:p>
          <a:p>
            <a:r>
              <a:rPr lang="en-IN" dirty="0" smtClean="0"/>
              <a:t>Personalization</a:t>
            </a:r>
          </a:p>
          <a:p>
            <a:r>
              <a:rPr lang="en-IN"/>
              <a:t>Customer satisfaction-</a:t>
            </a:r>
            <a:endParaRPr lang="en-IN" dirty="0" smtClean="0"/>
          </a:p>
        </p:txBody>
      </p:sp>
    </p:spTree>
    <p:extLst>
      <p:ext uri="{BB962C8B-B14F-4D97-AF65-F5344CB8AC3E}">
        <p14:creationId xmlns:p14="http://schemas.microsoft.com/office/powerpoint/2010/main" val="288857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a:t>
            </a:r>
            <a:endParaRPr lang="en-I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03207"/>
            <a:ext cx="8229600" cy="411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982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Exploitation</a:t>
            </a:r>
            <a:endParaRPr lang="en-IN" b="1" dirty="0"/>
          </a:p>
        </p:txBody>
      </p:sp>
      <p:sp>
        <p:nvSpPr>
          <p:cNvPr id="3" name="Content Placeholder 2"/>
          <p:cNvSpPr>
            <a:spLocks noGrp="1"/>
          </p:cNvSpPr>
          <p:nvPr>
            <p:ph idx="1"/>
          </p:nvPr>
        </p:nvSpPr>
        <p:spPr/>
        <p:txBody>
          <a:bodyPr/>
          <a:lstStyle/>
          <a:p>
            <a:r>
              <a:rPr lang="en-US" dirty="0"/>
              <a:t>I</a:t>
            </a:r>
            <a:r>
              <a:rPr lang="en-US" dirty="0" smtClean="0"/>
              <a:t>nformation </a:t>
            </a:r>
            <a:r>
              <a:rPr lang="en-US" dirty="0"/>
              <a:t>Exploitation </a:t>
            </a:r>
            <a:r>
              <a:rPr lang="en-US" b="1" dirty="0"/>
              <a:t>provides software analytical development for a wide range of systems and data sets</a:t>
            </a:r>
            <a:r>
              <a:rPr lang="en-US" dirty="0"/>
              <a:t>, including: Processed signal acquisitions, intercepts, and recognition data. Various collection intelligence systems and data.</a:t>
            </a:r>
            <a:endParaRPr lang="en-IN" dirty="0"/>
          </a:p>
        </p:txBody>
      </p:sp>
    </p:spTree>
    <p:extLst>
      <p:ext uri="{BB962C8B-B14F-4D97-AF65-F5344CB8AC3E}">
        <p14:creationId xmlns:p14="http://schemas.microsoft.com/office/powerpoint/2010/main" val="349014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a:t>
            </a:r>
            <a:endParaRPr lang="en-IN"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18737"/>
            <a:ext cx="8229600" cy="3888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47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Asset</a:t>
            </a:r>
            <a:endParaRPr lang="en-IN" b="1" dirty="0"/>
          </a:p>
        </p:txBody>
      </p:sp>
      <p:sp>
        <p:nvSpPr>
          <p:cNvPr id="3" name="Content Placeholder 2"/>
          <p:cNvSpPr>
            <a:spLocks noGrp="1"/>
          </p:cNvSpPr>
          <p:nvPr>
            <p:ph idx="1"/>
          </p:nvPr>
        </p:nvSpPr>
        <p:spPr/>
        <p:txBody>
          <a:bodyPr>
            <a:normAutofit lnSpcReduction="10000"/>
          </a:bodyPr>
          <a:lstStyle/>
          <a:p>
            <a:r>
              <a:rPr lang="en-US" dirty="0"/>
              <a:t>An information asset is a body of knowledge that is organized and managed as a single entity.</a:t>
            </a:r>
          </a:p>
          <a:p>
            <a:r>
              <a:rPr lang="en-US" dirty="0"/>
              <a:t>Like any other corporate asset, an organization's </a:t>
            </a:r>
            <a:r>
              <a:rPr lang="en-US" u="sng" dirty="0">
                <a:hlinkClick r:id="rId2"/>
              </a:rPr>
              <a:t>information</a:t>
            </a:r>
            <a:r>
              <a:rPr lang="en-US" dirty="0"/>
              <a:t> assets have financial value. That value of the asset increases in direct relationship to the number of people who are able to make use of the information. </a:t>
            </a:r>
          </a:p>
          <a:p>
            <a:endParaRPr lang="en-IN" dirty="0"/>
          </a:p>
        </p:txBody>
      </p:sp>
    </p:spTree>
    <p:extLst>
      <p:ext uri="{BB962C8B-B14F-4D97-AF65-F5344CB8AC3E}">
        <p14:creationId xmlns:p14="http://schemas.microsoft.com/office/powerpoint/2010/main" val="37193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Diagram</a:t>
            </a:r>
            <a:endParaRPr lang="en-IN"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988840"/>
            <a:ext cx="7992888"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13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Exploiting Information</a:t>
            </a:r>
            <a:endParaRPr lang="en-IN" dirty="0"/>
          </a:p>
        </p:txBody>
      </p:sp>
      <p:sp>
        <p:nvSpPr>
          <p:cNvPr id="3" name="Content Placeholder 2"/>
          <p:cNvSpPr>
            <a:spLocks noGrp="1"/>
          </p:cNvSpPr>
          <p:nvPr>
            <p:ph idx="1"/>
          </p:nvPr>
        </p:nvSpPr>
        <p:spPr/>
        <p:txBody>
          <a:bodyPr>
            <a:normAutofit fontScale="92500"/>
          </a:bodyPr>
          <a:lstStyle/>
          <a:p>
            <a:r>
              <a:rPr lang="en-US" dirty="0"/>
              <a:t>Information Exploitation provides software analytical development for a wide range of systems and data sets, including:</a:t>
            </a:r>
          </a:p>
          <a:p>
            <a:r>
              <a:rPr lang="en-US" dirty="0"/>
              <a:t>Processed signal acquisitions, intercepts, and recognition data</a:t>
            </a:r>
          </a:p>
          <a:p>
            <a:r>
              <a:rPr lang="en-US" dirty="0"/>
              <a:t>Various collection intelligence systems and data</a:t>
            </a:r>
          </a:p>
          <a:p>
            <a:r>
              <a:rPr lang="en-US" dirty="0"/>
              <a:t>DF and networked geolocation systems and data</a:t>
            </a:r>
          </a:p>
          <a:p>
            <a:r>
              <a:rPr lang="en-US" dirty="0"/>
              <a:t>Simulation analytics and testing capabilities </a:t>
            </a:r>
          </a:p>
          <a:p>
            <a:pPr marL="0" indent="0">
              <a:buNone/>
            </a:pPr>
            <a:endParaRPr lang="en-IN" dirty="0"/>
          </a:p>
        </p:txBody>
      </p:sp>
    </p:spTree>
    <p:extLst>
      <p:ext uri="{BB962C8B-B14F-4D97-AF65-F5344CB8AC3E}">
        <p14:creationId xmlns:p14="http://schemas.microsoft.com/office/powerpoint/2010/main" val="89485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706090"/>
          </a:xfrm>
        </p:spPr>
        <p:txBody>
          <a:bodyPr>
            <a:normAutofit fontScale="90000"/>
          </a:bodyPr>
          <a:lstStyle/>
          <a:p>
            <a:r>
              <a:rPr lang="en-US" dirty="0"/>
              <a:t>Business Intelligence and Program Success </a:t>
            </a:r>
            <a:endParaRPr lang="en-IN" dirty="0"/>
          </a:p>
        </p:txBody>
      </p:sp>
      <p:sp>
        <p:nvSpPr>
          <p:cNvPr id="3" name="Content Placeholder 2"/>
          <p:cNvSpPr>
            <a:spLocks noGrp="1"/>
          </p:cNvSpPr>
          <p:nvPr>
            <p:ph idx="1"/>
          </p:nvPr>
        </p:nvSpPr>
        <p:spPr>
          <a:xfrm>
            <a:off x="467544" y="1268760"/>
            <a:ext cx="8229600" cy="4958011"/>
          </a:xfrm>
        </p:spPr>
        <p:txBody>
          <a:bodyPr>
            <a:normAutofit fontScale="85000" lnSpcReduction="20000"/>
          </a:bodyPr>
          <a:lstStyle/>
          <a:p>
            <a:r>
              <a:rPr lang="en-US" dirty="0" smtClean="0"/>
              <a:t>The </a:t>
            </a:r>
            <a:r>
              <a:rPr lang="en-US" dirty="0"/>
              <a:t>scope of the project was not fully </a:t>
            </a:r>
            <a:r>
              <a:rPr lang="en-US" dirty="0" smtClean="0"/>
              <a:t>understood,</a:t>
            </a:r>
          </a:p>
          <a:p>
            <a:pPr marL="0" indent="0">
              <a:buNone/>
            </a:pPr>
            <a:r>
              <a:rPr lang="en-US" dirty="0" smtClean="0"/>
              <a:t>causing </a:t>
            </a:r>
            <a:r>
              <a:rPr lang="en-US" dirty="0"/>
              <a:t>delays in delivering to the business sponsor. </a:t>
            </a:r>
            <a:r>
              <a:rPr lang="en-US" dirty="0" smtClean="0"/>
              <a:t> </a:t>
            </a:r>
          </a:p>
          <a:p>
            <a:r>
              <a:rPr lang="en-US" dirty="0" smtClean="0"/>
              <a:t>Insufficient </a:t>
            </a:r>
            <a:r>
              <a:rPr lang="en-US" dirty="0"/>
              <a:t>technical training prevented </a:t>
            </a:r>
            <a:r>
              <a:rPr lang="en-US" dirty="0" smtClean="0"/>
              <a:t>developers</a:t>
            </a:r>
          </a:p>
          <a:p>
            <a:pPr marL="0" indent="0">
              <a:buNone/>
            </a:pPr>
            <a:r>
              <a:rPr lang="en-US" dirty="0" smtClean="0"/>
              <a:t>from </a:t>
            </a:r>
            <a:r>
              <a:rPr lang="en-US" dirty="0"/>
              <a:t>getting </a:t>
            </a:r>
            <a:r>
              <a:rPr lang="en-US" dirty="0" smtClean="0"/>
              <a:t>software </a:t>
            </a:r>
            <a:r>
              <a:rPr lang="en-US" dirty="0"/>
              <a:t>products to do what the vendors said they do. </a:t>
            </a:r>
            <a:endParaRPr lang="en-US" dirty="0" smtClean="0"/>
          </a:p>
          <a:p>
            <a:pPr marL="0" indent="0">
              <a:buNone/>
            </a:pPr>
            <a:r>
              <a:rPr lang="en-US" dirty="0" smtClean="0"/>
              <a:t>• </a:t>
            </a:r>
            <a:r>
              <a:rPr lang="en-US" dirty="0"/>
              <a:t>Poor understanding of technology infrastructure led to poor planning and scheduling. </a:t>
            </a:r>
            <a:endParaRPr lang="en-US" dirty="0" smtClean="0"/>
          </a:p>
          <a:p>
            <a:pPr marL="0" indent="0">
              <a:buNone/>
            </a:pPr>
            <a:r>
              <a:rPr lang="en-US" dirty="0" smtClean="0"/>
              <a:t>• </a:t>
            </a:r>
            <a:r>
              <a:rPr lang="en-US" dirty="0"/>
              <a:t>Business users were unable to trust results due to poor data quality</a:t>
            </a:r>
            <a:r>
              <a:rPr lang="en-US" dirty="0" smtClean="0"/>
              <a:t>.</a:t>
            </a:r>
          </a:p>
          <a:p>
            <a:pPr marL="0" indent="0">
              <a:buNone/>
            </a:pPr>
            <a:r>
              <a:rPr lang="en-US" dirty="0" smtClean="0"/>
              <a:t> </a:t>
            </a:r>
            <a:r>
              <a:rPr lang="en-US" dirty="0"/>
              <a:t>• The lack of a clear statement of success criteria, along with a lack of ways to measure program success, led to a perception of failure. </a:t>
            </a:r>
            <a:endParaRPr lang="en-IN" dirty="0"/>
          </a:p>
        </p:txBody>
      </p:sp>
    </p:spTree>
    <p:extLst>
      <p:ext uri="{BB962C8B-B14F-4D97-AF65-F5344CB8AC3E}">
        <p14:creationId xmlns:p14="http://schemas.microsoft.com/office/powerpoint/2010/main" val="3197740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454</Words>
  <Application>Microsoft Office PowerPoint</Application>
  <PresentationFormat>On-screen Show (4:3)</PresentationFormat>
  <Paragraphs>61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Business Intelligence</vt:lpstr>
      <vt:lpstr>PowerPoint Presentation</vt:lpstr>
      <vt:lpstr>Diagram</vt:lpstr>
      <vt:lpstr>Information Exploitation</vt:lpstr>
      <vt:lpstr>Diagram</vt:lpstr>
      <vt:lpstr>Information Asset</vt:lpstr>
      <vt:lpstr>Diagram</vt:lpstr>
      <vt:lpstr>Exploiting Information</vt:lpstr>
      <vt:lpstr>Business Intelligence and Program Success </vt:lpstr>
      <vt:lpstr>What Is Business Intelligence</vt:lpstr>
      <vt:lpstr>Conti…</vt:lpstr>
      <vt:lpstr>The Value of Business Intelligence</vt:lpstr>
      <vt:lpstr>PowerPoint Presentation</vt:lpstr>
      <vt:lpstr>The Information Asset and Data Valuation </vt:lpstr>
      <vt:lpstr>PowerPoint Presentation</vt:lpstr>
      <vt:lpstr>Actionable knowledge</vt:lpstr>
      <vt:lpstr>Return on investment</vt:lpstr>
      <vt:lpstr>Cont…</vt:lpstr>
      <vt:lpstr>Diagram</vt:lpstr>
      <vt:lpstr>Business Intelligence Applications </vt:lpstr>
      <vt:lpstr>Diagram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Intelligence</dc:title>
  <dc:creator>ADMIN</dc:creator>
  <cp:lastModifiedBy>ADMIN</cp:lastModifiedBy>
  <cp:revision>16</cp:revision>
  <dcterms:created xsi:type="dcterms:W3CDTF">2023-01-04T17:22:38Z</dcterms:created>
  <dcterms:modified xsi:type="dcterms:W3CDTF">2023-01-19T16:10:21Z</dcterms:modified>
</cp:coreProperties>
</file>